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409" r:id="rId3"/>
    <p:sldId id="412" r:id="rId4"/>
    <p:sldId id="419" r:id="rId5"/>
    <p:sldId id="410" r:id="rId6"/>
    <p:sldId id="411" r:id="rId7"/>
    <p:sldId id="413" r:id="rId8"/>
    <p:sldId id="420" r:id="rId9"/>
    <p:sldId id="421" r:id="rId10"/>
    <p:sldId id="414" r:id="rId11"/>
    <p:sldId id="422" r:id="rId12"/>
    <p:sldId id="415" r:id="rId13"/>
    <p:sldId id="424" r:id="rId14"/>
    <p:sldId id="425" r:id="rId15"/>
    <p:sldId id="416" r:id="rId16"/>
    <p:sldId id="423" r:id="rId17"/>
    <p:sldId id="417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5.xml"/><Relationship Id="rId3" Type="http://schemas.openxmlformats.org/officeDocument/2006/relationships/image" Target="../media/image1.png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92.xml"/><Relationship Id="rId4" Type="http://schemas.openxmlformats.org/officeDocument/2006/relationships/image" Target="../media/image9.jpeg"/><Relationship Id="rId3" Type="http://schemas.openxmlformats.org/officeDocument/2006/relationships/image" Target="../media/image1.png"/><Relationship Id="rId2" Type="http://schemas.openxmlformats.org/officeDocument/2006/relationships/tags" Target="../tags/tag91.xml"/><Relationship Id="rId1" Type="http://schemas.openxmlformats.org/officeDocument/2006/relationships/tags" Target="../tags/tag90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95.xml"/><Relationship Id="rId4" Type="http://schemas.openxmlformats.org/officeDocument/2006/relationships/image" Target="../media/image10.png"/><Relationship Id="rId3" Type="http://schemas.openxmlformats.org/officeDocument/2006/relationships/image" Target="../media/image1.png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98.xml"/><Relationship Id="rId4" Type="http://schemas.openxmlformats.org/officeDocument/2006/relationships/image" Target="../media/image11.jpeg"/><Relationship Id="rId3" Type="http://schemas.openxmlformats.org/officeDocument/2006/relationships/image" Target="../media/image1.png"/><Relationship Id="rId2" Type="http://schemas.openxmlformats.org/officeDocument/2006/relationships/tags" Target="../tags/tag97.xml"/><Relationship Id="rId1" Type="http://schemas.openxmlformats.org/officeDocument/2006/relationships/tags" Target="../tags/tag96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01.xml"/><Relationship Id="rId4" Type="http://schemas.openxmlformats.org/officeDocument/2006/relationships/image" Target="../media/image12.jpeg"/><Relationship Id="rId3" Type="http://schemas.openxmlformats.org/officeDocument/2006/relationships/image" Target="../media/image1.png"/><Relationship Id="rId2" Type="http://schemas.openxmlformats.org/officeDocument/2006/relationships/tags" Target="../tags/tag100.xml"/><Relationship Id="rId1" Type="http://schemas.openxmlformats.org/officeDocument/2006/relationships/tags" Target="../tags/tag99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04.xml"/><Relationship Id="rId4" Type="http://schemas.openxmlformats.org/officeDocument/2006/relationships/image" Target="../media/image13.jpeg"/><Relationship Id="rId3" Type="http://schemas.openxmlformats.org/officeDocument/2006/relationships/image" Target="../media/image1.png"/><Relationship Id="rId2" Type="http://schemas.openxmlformats.org/officeDocument/2006/relationships/tags" Target="../tags/tag103.xml"/><Relationship Id="rId1" Type="http://schemas.openxmlformats.org/officeDocument/2006/relationships/tags" Target="../tags/tag102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07.xml"/><Relationship Id="rId4" Type="http://schemas.openxmlformats.org/officeDocument/2006/relationships/image" Target="../media/image14.jpeg"/><Relationship Id="rId3" Type="http://schemas.openxmlformats.org/officeDocument/2006/relationships/image" Target="../media/image1.png"/><Relationship Id="rId2" Type="http://schemas.openxmlformats.org/officeDocument/2006/relationships/tags" Target="../tags/tag106.xml"/><Relationship Id="rId1" Type="http://schemas.openxmlformats.org/officeDocument/2006/relationships/tags" Target="../tags/tag105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10.xml"/><Relationship Id="rId4" Type="http://schemas.openxmlformats.org/officeDocument/2006/relationships/image" Target="../media/image15.png"/><Relationship Id="rId3" Type="http://schemas.openxmlformats.org/officeDocument/2006/relationships/image" Target="../media/image1.png"/><Relationship Id="rId2" Type="http://schemas.openxmlformats.org/officeDocument/2006/relationships/tags" Target="../tags/tag109.xml"/><Relationship Id="rId1" Type="http://schemas.openxmlformats.org/officeDocument/2006/relationships/tags" Target="../tags/tag108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8.xml"/><Relationship Id="rId4" Type="http://schemas.openxmlformats.org/officeDocument/2006/relationships/image" Target="../media/image2.jpeg"/><Relationship Id="rId3" Type="http://schemas.openxmlformats.org/officeDocument/2006/relationships/image" Target="../media/image1.png"/><Relationship Id="rId2" Type="http://schemas.openxmlformats.org/officeDocument/2006/relationships/tags" Target="../tags/tag67.xml"/><Relationship Id="rId1" Type="http://schemas.openxmlformats.org/officeDocument/2006/relationships/tags" Target="../tags/tag66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71.xml"/><Relationship Id="rId4" Type="http://schemas.openxmlformats.org/officeDocument/2006/relationships/image" Target="../media/image3.jpeg"/><Relationship Id="rId3" Type="http://schemas.openxmlformats.org/officeDocument/2006/relationships/image" Target="../media/image1.png"/><Relationship Id="rId2" Type="http://schemas.openxmlformats.org/officeDocument/2006/relationships/tags" Target="../tags/tag70.xml"/><Relationship Id="rId1" Type="http://schemas.openxmlformats.org/officeDocument/2006/relationships/tags" Target="../tags/tag69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74.xml"/><Relationship Id="rId4" Type="http://schemas.openxmlformats.org/officeDocument/2006/relationships/image" Target="../media/image4.png"/><Relationship Id="rId3" Type="http://schemas.openxmlformats.org/officeDocument/2006/relationships/image" Target="../media/image1.png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77.xml"/><Relationship Id="rId3" Type="http://schemas.openxmlformats.org/officeDocument/2006/relationships/image" Target="../media/image1.png"/><Relationship Id="rId2" Type="http://schemas.openxmlformats.org/officeDocument/2006/relationships/tags" Target="../tags/tag76.xml"/><Relationship Id="rId1" Type="http://schemas.openxmlformats.org/officeDocument/2006/relationships/tags" Target="../tags/tag7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80.xml"/><Relationship Id="rId4" Type="http://schemas.openxmlformats.org/officeDocument/2006/relationships/image" Target="../media/image5.jpeg"/><Relationship Id="rId3" Type="http://schemas.openxmlformats.org/officeDocument/2006/relationships/image" Target="../media/image1.png"/><Relationship Id="rId2" Type="http://schemas.openxmlformats.org/officeDocument/2006/relationships/tags" Target="../tags/tag79.xml"/><Relationship Id="rId1" Type="http://schemas.openxmlformats.org/officeDocument/2006/relationships/tags" Target="../tags/tag78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83.xml"/><Relationship Id="rId4" Type="http://schemas.openxmlformats.org/officeDocument/2006/relationships/image" Target="../media/image6.jpeg"/><Relationship Id="rId3" Type="http://schemas.openxmlformats.org/officeDocument/2006/relationships/image" Target="../media/image1.png"/><Relationship Id="rId2" Type="http://schemas.openxmlformats.org/officeDocument/2006/relationships/tags" Target="../tags/tag82.xml"/><Relationship Id="rId1" Type="http://schemas.openxmlformats.org/officeDocument/2006/relationships/tags" Target="../tags/tag81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86.xml"/><Relationship Id="rId4" Type="http://schemas.openxmlformats.org/officeDocument/2006/relationships/image" Target="../media/image7.jpeg"/><Relationship Id="rId3" Type="http://schemas.openxmlformats.org/officeDocument/2006/relationships/image" Target="../media/image1.png"/><Relationship Id="rId2" Type="http://schemas.openxmlformats.org/officeDocument/2006/relationships/tags" Target="../tags/tag85.xml"/><Relationship Id="rId1" Type="http://schemas.openxmlformats.org/officeDocument/2006/relationships/tags" Target="../tags/tag84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89.xml"/><Relationship Id="rId4" Type="http://schemas.openxmlformats.org/officeDocument/2006/relationships/image" Target="../media/image8.jpeg"/><Relationship Id="rId3" Type="http://schemas.openxmlformats.org/officeDocument/2006/relationships/image" Target="../media/image1.png"/><Relationship Id="rId2" Type="http://schemas.openxmlformats.org/officeDocument/2006/relationships/tags" Target="../tags/tag88.xml"/><Relationship Id="rId1" Type="http://schemas.openxmlformats.org/officeDocument/2006/relationships/tags" Target="../tags/tag8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0" y="3810"/>
            <a:ext cx="12197080" cy="6854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65350" y="1181735"/>
            <a:ext cx="767842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5400" dirty="0">
                <a:latin typeface="+mj-ea"/>
                <a:ea typeface="+mj-ea"/>
                <a:sym typeface="+mn-ea"/>
              </a:rPr>
              <a:t>English 118:  IRP Presentation</a:t>
            </a:r>
            <a:endParaRPr lang="en-US" sz="5400" dirty="0">
              <a:latin typeface="+mj-ea"/>
              <a:ea typeface="+mj-ea"/>
            </a:endParaRPr>
          </a:p>
          <a:p>
            <a:endParaRPr lang="zh-CN" altLang="en-US" sz="5400">
              <a:latin typeface="+mj-ea"/>
              <a:ea typeface="+mj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914015" y="3301365"/>
            <a:ext cx="63696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dirty="0">
                <a:sym typeface="+mn-ea"/>
              </a:rPr>
              <a:t>Student</a:t>
            </a:r>
            <a:r>
              <a:rPr lang="en-US">
                <a:sym typeface="+mn-ea"/>
              </a:rPr>
              <a:t>: Zhan Yu</a:t>
            </a:r>
            <a:endParaRPr lang="en-US" dirty="0"/>
          </a:p>
          <a:p>
            <a:pPr algn="ctr"/>
            <a:r>
              <a:rPr lang="en-US" dirty="0">
                <a:sym typeface="+mn-ea"/>
              </a:rPr>
              <a:t>Instructor:  T. Nuckolls</a:t>
            </a:r>
            <a:endParaRPr lang="en-US" dirty="0"/>
          </a:p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977640" y="4470400"/>
            <a:ext cx="40538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Topic: Teenage Obesity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45" y="635"/>
            <a:ext cx="12197080" cy="6854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5955" y="595630"/>
            <a:ext cx="68065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ym typeface="+mn-ea"/>
              </a:rPr>
              <a:t>Counterargument to Point 2</a:t>
            </a:r>
            <a:endParaRPr lang="en-US" altLang="zh-CN" sz="2800"/>
          </a:p>
        </p:txBody>
      </p:sp>
      <p:sp>
        <p:nvSpPr>
          <p:cNvPr id="7" name="文本框 6"/>
          <p:cNvSpPr txBox="1"/>
          <p:nvPr/>
        </p:nvSpPr>
        <p:spPr>
          <a:xfrm>
            <a:off x="7462520" y="2139950"/>
            <a:ext cx="440182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Psychological effects: appearance -- excess skin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Less confidence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Plastic surgery -- scars and stretch marks</a:t>
            </a:r>
            <a:endParaRPr lang="en-US" altLang="zh-CN" sz="2400"/>
          </a:p>
          <a:p>
            <a:r>
              <a:rPr lang="en-US" altLang="zh-CN" sz="2400"/>
              <a:t>(J. Capella and R. Capella, 2003)</a:t>
            </a:r>
            <a:endParaRPr lang="en-US" altLang="zh-CN" sz="2400"/>
          </a:p>
        </p:txBody>
      </p:sp>
      <p:pic>
        <p:nvPicPr>
          <p:cNvPr id="6" name="图片 5" descr="loose-skin-after-weight-los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20" y="1744345"/>
            <a:ext cx="5742940" cy="430784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45" y="635"/>
            <a:ext cx="12197080" cy="6854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05155" y="508000"/>
            <a:ext cx="6817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Point 3: Improving living habits</a:t>
            </a:r>
            <a:endParaRPr lang="en-US" altLang="zh-CN" sz="24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155" y="1925955"/>
            <a:ext cx="6353175" cy="41738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422515" y="2188845"/>
            <a:ext cx="371348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A. Very low calorie diets (VLCD) &amp; Protein saving fast diets (PSMF) (Zwiauer, 2000).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B. Better than using medicine (Davidson et al.,1999)</a:t>
            </a:r>
            <a:endParaRPr lang="en-US" altLang="zh-CN" sz="2400"/>
          </a:p>
        </p:txBody>
      </p:sp>
      <p:sp>
        <p:nvSpPr>
          <p:cNvPr id="8" name="文本框 7"/>
          <p:cNvSpPr txBox="1"/>
          <p:nvPr/>
        </p:nvSpPr>
        <p:spPr>
          <a:xfrm>
            <a:off x="730250" y="1172845"/>
            <a:ext cx="33096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Healthier diet</a:t>
            </a:r>
            <a:endParaRPr lang="en-US" altLang="zh-CN" sz="2800"/>
          </a:p>
        </p:txBody>
      </p:sp>
    </p:spTree>
    <p:custDataLst>
      <p:tags r:id="rId5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45" y="635"/>
            <a:ext cx="12197080" cy="6854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05155" y="508000"/>
            <a:ext cx="6817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Point 3: Improving living habits</a:t>
            </a:r>
            <a:endParaRPr lang="en-US" altLang="zh-CN" sz="2400"/>
          </a:p>
        </p:txBody>
      </p:sp>
      <p:sp>
        <p:nvSpPr>
          <p:cNvPr id="7" name="文本框 6"/>
          <p:cNvSpPr txBox="1"/>
          <p:nvPr/>
        </p:nvSpPr>
        <p:spPr>
          <a:xfrm>
            <a:off x="7211695" y="1363980"/>
            <a:ext cx="421703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A. Inactive teens (Zwiauer, 2000).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B. Aerobic exercise reduce fat (Jackson et al., 2019)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C. Better experience: </a:t>
            </a:r>
            <a:endParaRPr lang="en-US" altLang="zh-CN" sz="2400"/>
          </a:p>
          <a:p>
            <a:r>
              <a:rPr lang="en-US" altLang="zh-CN" sz="2400"/>
              <a:t>More enjoyable when exercising in a cohesive environment (Wilson et al., 2012).</a:t>
            </a:r>
            <a:endParaRPr lang="en-US" altLang="zh-CN" sz="2400"/>
          </a:p>
          <a:p>
            <a:r>
              <a:rPr lang="en-US" altLang="zh-CN" sz="2400"/>
              <a:t>Become compliant with exercise (Oliveira et al., 2016).</a:t>
            </a:r>
            <a:endParaRPr lang="en-US" altLang="zh-CN" sz="2400"/>
          </a:p>
        </p:txBody>
      </p:sp>
      <p:sp>
        <p:nvSpPr>
          <p:cNvPr id="8" name="文本框 7"/>
          <p:cNvSpPr txBox="1"/>
          <p:nvPr/>
        </p:nvSpPr>
        <p:spPr>
          <a:xfrm>
            <a:off x="730250" y="1172845"/>
            <a:ext cx="33096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Exercise</a:t>
            </a:r>
            <a:endParaRPr lang="en-US" altLang="zh-CN" sz="2800"/>
          </a:p>
        </p:txBody>
      </p:sp>
      <p:pic>
        <p:nvPicPr>
          <p:cNvPr id="9" name="图片 8" descr="physed-immune1-mobileMasterAt3x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155" y="1885950"/>
            <a:ext cx="5779135" cy="404685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45" y="635"/>
            <a:ext cx="12197080" cy="6854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05155" y="508000"/>
            <a:ext cx="6817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Point 3: Improving teenager's living habits</a:t>
            </a:r>
            <a:endParaRPr lang="en-US" altLang="zh-CN" sz="2400"/>
          </a:p>
        </p:txBody>
      </p:sp>
      <p:sp>
        <p:nvSpPr>
          <p:cNvPr id="7" name="文本框 6"/>
          <p:cNvSpPr txBox="1"/>
          <p:nvPr/>
        </p:nvSpPr>
        <p:spPr>
          <a:xfrm>
            <a:off x="7422515" y="2188845"/>
            <a:ext cx="371348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A. Obesty not abate (Jackson et al., 2019).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B. 50% to 80% carry obesity with severe diseases (Inge et al., 2004).</a:t>
            </a:r>
            <a:endParaRPr lang="en-US" altLang="zh-CN" sz="2400"/>
          </a:p>
        </p:txBody>
      </p:sp>
      <p:sp>
        <p:nvSpPr>
          <p:cNvPr id="8" name="文本框 7"/>
          <p:cNvSpPr txBox="1"/>
          <p:nvPr/>
        </p:nvSpPr>
        <p:spPr>
          <a:xfrm>
            <a:off x="730250" y="1172845"/>
            <a:ext cx="52165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Improvement of children's living habits</a:t>
            </a:r>
            <a:endParaRPr lang="en-US" altLang="zh-CN" sz="2800"/>
          </a:p>
        </p:txBody>
      </p:sp>
      <p:pic>
        <p:nvPicPr>
          <p:cNvPr id="9" name="图片 8" descr="下載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865" y="2375535"/>
            <a:ext cx="5077460" cy="300545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45" y="635"/>
            <a:ext cx="12197080" cy="6854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76755" y="1079500"/>
            <a:ext cx="80060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American society should reduce teenage obesity rate by improving living habits of both teenagers and children.</a:t>
            </a:r>
            <a:endParaRPr lang="en-US" altLang="zh-CN" sz="2400"/>
          </a:p>
        </p:txBody>
      </p:sp>
      <p:sp>
        <p:nvSpPr>
          <p:cNvPr id="17422" name="文本框 13"/>
          <p:cNvSpPr txBox="1"/>
          <p:nvPr/>
        </p:nvSpPr>
        <p:spPr>
          <a:xfrm>
            <a:off x="415925" y="273050"/>
            <a:ext cx="467677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</a:bodyPr>
          <a:p>
            <a:pPr algn="ctr" eaLnBrk="1" hangingPunct="1">
              <a:buFont typeface="Arial" panose="020B0604020202020204" pitchFamily="34" charset="0"/>
            </a:pPr>
            <a:r>
              <a:rPr lang="en-US" altLang="zh-CN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Microsoft YaHei" panose="020B0503020204020204" pitchFamily="34" charset="-122"/>
              </a:rPr>
              <a:t>Conclusion </a:t>
            </a:r>
            <a:endParaRPr lang="en-US" altLang="zh-CN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Microsoft YaHei" panose="020B0503020204020204" pitchFamily="34" charset="-122"/>
            </a:endParaRPr>
          </a:p>
        </p:txBody>
      </p:sp>
      <p:pic>
        <p:nvPicPr>
          <p:cNvPr id="7" name="图片 6" descr="living-successfully-with-heart-disease"/>
          <p:cNvPicPr>
            <a:picLocks noChangeAspect="1"/>
          </p:cNvPicPr>
          <p:nvPr/>
        </p:nvPicPr>
        <p:blipFill>
          <a:blip r:embed="rId4"/>
          <a:srcRect r="534" b="5096"/>
          <a:stretch>
            <a:fillRect/>
          </a:stretch>
        </p:blipFill>
        <p:spPr>
          <a:xfrm>
            <a:off x="2945130" y="2186940"/>
            <a:ext cx="6036310" cy="42576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45" y="635"/>
            <a:ext cx="12197080" cy="6854190"/>
          </a:xfrm>
          <a:prstGeom prst="rect">
            <a:avLst/>
          </a:prstGeom>
        </p:spPr>
      </p:pic>
      <p:pic>
        <p:nvPicPr>
          <p:cNvPr id="19459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9100" y="715963"/>
            <a:ext cx="6275388" cy="4183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458" name="文本框 13"/>
          <p:cNvSpPr txBox="1"/>
          <p:nvPr/>
        </p:nvSpPr>
        <p:spPr>
          <a:xfrm>
            <a:off x="3061970" y="5242878"/>
            <a:ext cx="6064250" cy="1014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  <a:scene3d>
              <a:camera prst="orthographicFront"/>
              <a:lightRig rig="threePt" dir="t"/>
            </a:scene3d>
          </a:bodyPr>
          <a:p>
            <a:pPr algn="ctr" eaLnBrk="1" hangingPunct="1">
              <a:buFont typeface="Arial" panose="020B0604020202020204" pitchFamily="34" charset="0"/>
            </a:pPr>
            <a:r>
              <a:rPr lang="en-US" altLang="zh-CN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Microsoft YaHei" panose="020B0503020204020204" pitchFamily="34" charset="-122"/>
                <a:sym typeface="+mn-ea"/>
              </a:rPr>
              <a:t>Q &amp; A</a:t>
            </a:r>
            <a:endParaRPr lang="en-US" altLang="zh-CN" sz="6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Microsoft YaHei" panose="020B0503020204020204" pitchFamily="34" charset="-122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0" y="0"/>
            <a:ext cx="12197080" cy="68541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875"/>
            <a:ext cx="12192000" cy="68262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45" y="635"/>
            <a:ext cx="12197080" cy="6854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50595" y="436880"/>
            <a:ext cx="58718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/>
              <a:t>Backgroud information</a:t>
            </a:r>
            <a:endParaRPr lang="en-US" altLang="zh-CN" sz="4000"/>
          </a:p>
        </p:txBody>
      </p:sp>
      <p:sp>
        <p:nvSpPr>
          <p:cNvPr id="6" name="文本框 5"/>
          <p:cNvSpPr txBox="1"/>
          <p:nvPr/>
        </p:nvSpPr>
        <p:spPr>
          <a:xfrm>
            <a:off x="950595" y="1717040"/>
            <a:ext cx="65125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Severe problems to teenager's body condition and mental health</a:t>
            </a:r>
            <a:endParaRPr lang="en-US" altLang="zh-CN" sz="2400"/>
          </a:p>
        </p:txBody>
      </p:sp>
      <p:sp>
        <p:nvSpPr>
          <p:cNvPr id="8" name="文本框 7"/>
          <p:cNvSpPr txBox="1"/>
          <p:nvPr/>
        </p:nvSpPr>
        <p:spPr>
          <a:xfrm>
            <a:off x="6822440" y="2621280"/>
            <a:ext cx="443992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Heart disease, Diabetes </a:t>
            </a:r>
            <a:endParaRPr lang="en-US" altLang="zh-CN" sz="3200"/>
          </a:p>
          <a:p>
            <a:r>
              <a:rPr lang="en-US" altLang="zh-CN" sz="3200"/>
              <a:t>Hypertention</a:t>
            </a:r>
            <a:endParaRPr lang="en-US" altLang="zh-CN" sz="3200"/>
          </a:p>
          <a:p>
            <a:endParaRPr lang="en-US" altLang="zh-CN" sz="3200"/>
          </a:p>
          <a:p>
            <a:r>
              <a:rPr lang="en-US" altLang="zh-CN" sz="3200"/>
              <a:t>Psychological problems</a:t>
            </a:r>
            <a:endParaRPr lang="en-US" altLang="zh-CN" sz="3200"/>
          </a:p>
        </p:txBody>
      </p:sp>
      <p:pic>
        <p:nvPicPr>
          <p:cNvPr id="9" name="图片 8" descr="image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85" y="2621280"/>
            <a:ext cx="5139690" cy="343090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"/>
            <a:ext cx="12197080" cy="6854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50595" y="436880"/>
            <a:ext cx="58718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/>
              <a:t>Backgroud information</a:t>
            </a:r>
            <a:endParaRPr lang="en-US" altLang="zh-CN" sz="4000"/>
          </a:p>
        </p:txBody>
      </p:sp>
      <p:sp>
        <p:nvSpPr>
          <p:cNvPr id="8" name="文本框 7"/>
          <p:cNvSpPr txBox="1"/>
          <p:nvPr/>
        </p:nvSpPr>
        <p:spPr>
          <a:xfrm>
            <a:off x="7148195" y="2621280"/>
            <a:ext cx="410464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$190 billion on obesity treatment</a:t>
            </a:r>
            <a:endParaRPr lang="en-US" altLang="zh-CN" sz="3200"/>
          </a:p>
          <a:p>
            <a:endParaRPr lang="en-US" altLang="zh-CN" sz="3200"/>
          </a:p>
          <a:p>
            <a:r>
              <a:rPr lang="en-US" altLang="zh-CN" sz="3200"/>
              <a:t>$14 billion on childhood obesity</a:t>
            </a:r>
            <a:endParaRPr lang="en-US" altLang="zh-CN" sz="3200"/>
          </a:p>
        </p:txBody>
      </p:sp>
      <p:pic>
        <p:nvPicPr>
          <p:cNvPr id="9" name="图片 8" descr="shutterstock_334002650-775x58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675" y="2102485"/>
            <a:ext cx="5449570" cy="408559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01675" y="1448435"/>
            <a:ext cx="44380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Economic Burden</a:t>
            </a:r>
            <a:endParaRPr lang="en-US" altLang="zh-CN" sz="3200"/>
          </a:p>
        </p:txBody>
      </p:sp>
      <p:sp>
        <p:nvSpPr>
          <p:cNvPr id="11" name="文本框 10"/>
          <p:cNvSpPr txBox="1"/>
          <p:nvPr/>
        </p:nvSpPr>
        <p:spPr>
          <a:xfrm>
            <a:off x="7363460" y="5546090"/>
            <a:ext cx="21634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(Jackson, 2019)</a:t>
            </a:r>
            <a:endParaRPr lang="en-US" altLang="zh-CN"/>
          </a:p>
        </p:txBody>
      </p:sp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45" y="635"/>
            <a:ext cx="12197080" cy="68541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301875" y="205105"/>
            <a:ext cx="72840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600"/>
              <a:t>RQ: How can society best reduce rate of teenage obesity in U.S.</a:t>
            </a:r>
            <a:endParaRPr lang="en-US" altLang="zh-CN" sz="3600"/>
          </a:p>
        </p:txBody>
      </p:sp>
      <p:pic>
        <p:nvPicPr>
          <p:cNvPr id="7" name="图片 6" descr="obese-ki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8115" y="1717040"/>
            <a:ext cx="6217920" cy="46386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0" y="3810"/>
            <a:ext cx="12197080" cy="6854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27380" y="331470"/>
            <a:ext cx="1055116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Thesis: Although using medicine and undergoing bariatric surgery have each been suggested as a solution to the problem of American teenage obesity, the most workable solution is improving the living habits of children and teenagers.</a:t>
            </a:r>
            <a:endParaRPr lang="en-US" altLang="zh-CN" sz="2800"/>
          </a:p>
        </p:txBody>
      </p:sp>
      <p:sp>
        <p:nvSpPr>
          <p:cNvPr id="7174" name="稻壳儿小白白(http://dwz.cn/Wu2UP)"/>
          <p:cNvSpPr/>
          <p:nvPr/>
        </p:nvSpPr>
        <p:spPr>
          <a:xfrm flipH="1">
            <a:off x="3261043" y="2694623"/>
            <a:ext cx="1049337" cy="0"/>
          </a:xfrm>
          <a:prstGeom prst="line">
            <a:avLst/>
          </a:prstGeom>
          <a:ln w="12700" cap="flat" cmpd="sng">
            <a:solidFill>
              <a:srgbClr val="ADBACA"/>
            </a:solidFill>
            <a:prstDash val="sysDot"/>
            <a:headEnd type="oval" w="med" len="med"/>
            <a:tailEnd type="oval" w="med" len="med"/>
          </a:ln>
        </p:spPr>
      </p:sp>
      <p:sp>
        <p:nvSpPr>
          <p:cNvPr id="7" name="稻壳儿小白白(http://dwz.cn/Wu2UP)"/>
          <p:cNvSpPr/>
          <p:nvPr/>
        </p:nvSpPr>
        <p:spPr>
          <a:xfrm rot="-848703">
            <a:off x="3984625" y="2762250"/>
            <a:ext cx="1589088" cy="3178175"/>
          </a:xfrm>
          <a:prstGeom prst="moon">
            <a:avLst>
              <a:gd name="adj" fmla="val 15190"/>
            </a:avLst>
          </a:prstGeom>
          <a:solidFill>
            <a:srgbClr val="32BB99"/>
          </a:solidFill>
          <a:ln w="3175" cap="flat" cmpd="sng">
            <a:solidFill>
              <a:srgbClr val="F8F8F8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p>
            <a:pPr algn="ctr" eaLnBrk="1" hangingPunct="1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稻壳儿小白白(http://dwz.cn/Wu2UP)"/>
          <p:cNvSpPr/>
          <p:nvPr/>
        </p:nvSpPr>
        <p:spPr>
          <a:xfrm rot="4551297">
            <a:off x="4908550" y="1604963"/>
            <a:ext cx="1589088" cy="3176587"/>
          </a:xfrm>
          <a:prstGeom prst="moon">
            <a:avLst>
              <a:gd name="adj" fmla="val 15190"/>
            </a:avLst>
          </a:prstGeom>
          <a:solidFill>
            <a:srgbClr val="117A68"/>
          </a:solidFill>
          <a:ln w="3175" cap="flat" cmpd="sng">
            <a:solidFill>
              <a:srgbClr val="F8F8F8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p>
            <a:pPr algn="ctr" eaLnBrk="1" hangingPunct="1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171" name="稻壳儿小白白(http://dwz.cn/Wu2UP)"/>
          <p:cNvSpPr/>
          <p:nvPr/>
        </p:nvSpPr>
        <p:spPr>
          <a:xfrm rot="9951297">
            <a:off x="6419850" y="2690813"/>
            <a:ext cx="1589088" cy="3178175"/>
          </a:xfrm>
          <a:prstGeom prst="moon">
            <a:avLst>
              <a:gd name="adj" fmla="val 15190"/>
            </a:avLst>
          </a:prstGeom>
          <a:solidFill>
            <a:srgbClr val="32BB99"/>
          </a:solidFill>
          <a:ln w="3175" cap="flat" cmpd="sng">
            <a:solidFill>
              <a:srgbClr val="F8F8F8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p>
            <a:pPr algn="ctr" eaLnBrk="1" hangingPunct="1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172" name="稻壳儿小白白(http://dwz.cn/Wu2UP)"/>
          <p:cNvSpPr/>
          <p:nvPr/>
        </p:nvSpPr>
        <p:spPr>
          <a:xfrm rot="-6248703">
            <a:off x="5411788" y="3265488"/>
            <a:ext cx="1589087" cy="3176587"/>
          </a:xfrm>
          <a:prstGeom prst="moon">
            <a:avLst>
              <a:gd name="adj" fmla="val 15190"/>
            </a:avLst>
          </a:prstGeom>
          <a:solidFill>
            <a:srgbClr val="117A68"/>
          </a:solidFill>
          <a:ln w="3175" cap="flat" cmpd="sng">
            <a:solidFill>
              <a:srgbClr val="F8F8F8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p>
            <a:pPr algn="ctr" eaLnBrk="1" hangingPunct="1">
              <a:buFont typeface="Arial" panose="020B0604020202020204" pitchFamily="34" charset="0"/>
            </a:pPr>
            <a:endParaRPr lang="zh-CN" altLang="en-US" dirty="0">
              <a:solidFill>
                <a:srgbClr val="FFFFFF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173" name="稻壳儿小白白(http://dwz.cn/Wu2UP)"/>
          <p:cNvSpPr/>
          <p:nvPr/>
        </p:nvSpPr>
        <p:spPr>
          <a:xfrm flipH="1">
            <a:off x="4437063" y="3246438"/>
            <a:ext cx="3000375" cy="14462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 eaLnBrk="1" hangingPunct="1">
              <a:buFont typeface="Arial" panose="020B0604020202020204" pitchFamily="34" charset="0"/>
            </a:pPr>
            <a:r>
              <a:rPr lang="en-US" altLang="zh-CN" sz="3200" dirty="0">
                <a:latin typeface="Arial" panose="020B0604020202020204" pitchFamily="34" charset="0"/>
              </a:rPr>
              <a:t>leading</a:t>
            </a:r>
            <a:r>
              <a:rPr lang="zh-CN" altLang="en-US" sz="3200" dirty="0">
                <a:latin typeface="Arial" panose="020B0604020202020204" pitchFamily="34" charset="0"/>
              </a:rPr>
              <a:t> </a:t>
            </a:r>
            <a:r>
              <a:rPr lang="en-US" altLang="zh-CN" sz="3200" dirty="0">
                <a:latin typeface="Arial" panose="020B0604020202020204" pitchFamily="34" charset="0"/>
              </a:rPr>
              <a:t>a</a:t>
            </a:r>
            <a:r>
              <a:rPr lang="zh-CN" altLang="en-US" sz="3200" b="1" dirty="0">
                <a:solidFill>
                  <a:srgbClr val="0E6254"/>
                </a:solidFill>
                <a:latin typeface="Arial" panose="020B0604020202020204" pitchFamily="34" charset="0"/>
              </a:rPr>
              <a:t> </a:t>
            </a:r>
            <a:r>
              <a:rPr lang="en-US" altLang="zh-CN" sz="3200" b="1" dirty="0">
                <a:solidFill>
                  <a:srgbClr val="0E6254"/>
                </a:solidFill>
                <a:latin typeface="Arial" panose="020B0604020202020204" pitchFamily="34" charset="0"/>
              </a:rPr>
              <a:t>well-organized</a:t>
            </a:r>
            <a:r>
              <a:rPr lang="zh-CN" altLang="en-US" sz="3200" b="1" dirty="0">
                <a:solidFill>
                  <a:srgbClr val="0E6254"/>
                </a:solidFill>
                <a:latin typeface="Arial" panose="020B0604020202020204" pitchFamily="34" charset="0"/>
              </a:rPr>
              <a:t> </a:t>
            </a:r>
            <a:r>
              <a:rPr lang="en-US" altLang="zh-CN" sz="3200" dirty="0">
                <a:latin typeface="Arial" panose="020B0604020202020204" pitchFamily="34" charset="0"/>
              </a:rPr>
              <a:t>life</a:t>
            </a:r>
            <a:endParaRPr lang="zh-CN" altLang="en-US" sz="3200" dirty="0">
              <a:latin typeface="Arial" panose="020B0604020202020204" pitchFamily="34" charset="0"/>
            </a:endParaRPr>
          </a:p>
          <a:p>
            <a:pPr algn="ctr" eaLnBrk="1" hangingPunct="1">
              <a:buFont typeface="Arial" panose="020B0604020202020204" pitchFamily="34" charset="0"/>
            </a:pPr>
            <a:endParaRPr lang="zh-CN" altLang="en-US" sz="2400" b="1" dirty="0">
              <a:solidFill>
                <a:srgbClr val="445469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175" name="稻壳儿小白白(http://dwz.cn/Wu2UP)"/>
          <p:cNvSpPr/>
          <p:nvPr/>
        </p:nvSpPr>
        <p:spPr>
          <a:xfrm flipH="1">
            <a:off x="3349625" y="5124133"/>
            <a:ext cx="1033463" cy="0"/>
          </a:xfrm>
          <a:prstGeom prst="line">
            <a:avLst/>
          </a:prstGeom>
          <a:ln w="12700" cap="flat" cmpd="sng">
            <a:solidFill>
              <a:srgbClr val="ADBACA"/>
            </a:solidFill>
            <a:prstDash val="sysDot"/>
            <a:headEnd type="oval" w="med" len="med"/>
            <a:tailEnd type="oval" w="med" len="med"/>
          </a:ln>
        </p:spPr>
      </p:sp>
      <p:sp>
        <p:nvSpPr>
          <p:cNvPr id="7176" name="稻壳儿小白白(http://dwz.cn/Wu2UP)"/>
          <p:cNvSpPr txBox="1"/>
          <p:nvPr/>
        </p:nvSpPr>
        <p:spPr>
          <a:xfrm>
            <a:off x="773748" y="2520633"/>
            <a:ext cx="2406650" cy="72580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p>
            <a:pPr algn="r" defTabSz="1216025" eaLnBrk="1" hangingPunct="1">
              <a:spcBef>
                <a:spcPct val="20000"/>
              </a:spcBef>
              <a:buFont typeface="Arial" panose="020B0604020202020204" pitchFamily="34" charset="0"/>
            </a:pPr>
            <a:r>
              <a:rPr lang="en-US" altLang="zh-CN" sz="2800" b="1" dirty="0">
                <a:solidFill>
                  <a:schemeClr val="tx1"/>
                </a:solidFill>
                <a:latin typeface="Arial" panose="020B0604020202020204" pitchFamily="34" charset="0"/>
              </a:rPr>
              <a:t>P1:  Medicine</a:t>
            </a:r>
            <a:endParaRPr lang="zh-CN" altLang="en-US" sz="2800" dirty="0">
              <a:latin typeface="Arial" panose="020B0604020202020204" pitchFamily="34" charset="0"/>
            </a:endParaRPr>
          </a:p>
          <a:p>
            <a:pPr algn="r" defTabSz="1216025" eaLnBrk="1" hangingPunct="1">
              <a:spcBef>
                <a:spcPct val="20000"/>
              </a:spcBef>
              <a:buFont typeface="Arial" panose="020B0604020202020204" pitchFamily="34" charset="0"/>
            </a:pP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177" name="稻壳儿小白白(http://dwz.cn/Wu2UP)"/>
          <p:cNvSpPr txBox="1"/>
          <p:nvPr/>
        </p:nvSpPr>
        <p:spPr>
          <a:xfrm>
            <a:off x="334010" y="4839970"/>
            <a:ext cx="2927350" cy="137858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p>
            <a:pPr algn="r" defTabSz="1216025" eaLnBrk="1" hangingPunct="1">
              <a:spcBef>
                <a:spcPct val="20000"/>
              </a:spcBef>
              <a:buFont typeface="Arial" panose="020B0604020202020204" pitchFamily="34" charset="0"/>
            </a:pPr>
            <a:r>
              <a:rPr lang="en-US" altLang="zh-CN" sz="2800" b="1" dirty="0">
                <a:latin typeface="Arial" panose="020B0604020202020204" pitchFamily="34" charset="0"/>
              </a:rPr>
              <a:t>P2:  Bariatric surgery</a:t>
            </a:r>
            <a:endParaRPr lang="zh-CN" altLang="en-US" sz="2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r" defTabSz="1216025" eaLnBrk="1" hangingPunct="1">
              <a:spcBef>
                <a:spcPct val="20000"/>
              </a:spcBef>
              <a:buFont typeface="Arial" panose="020B0604020202020204" pitchFamily="34" charset="0"/>
            </a:pPr>
            <a:endParaRPr lang="zh-CN" altLang="en-US" sz="2800" b="1" dirty="0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178" name="稻壳儿小白白(http://dwz.cn/Wu2UP)"/>
          <p:cNvSpPr txBox="1"/>
          <p:nvPr/>
        </p:nvSpPr>
        <p:spPr>
          <a:xfrm>
            <a:off x="8176895" y="2399030"/>
            <a:ext cx="3178810" cy="86169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p>
            <a:pPr defTabSz="1216025" eaLnBrk="1" hangingPunct="1">
              <a:spcBef>
                <a:spcPct val="20000"/>
              </a:spcBef>
              <a:buFont typeface="Arial" panose="020B0604020202020204" pitchFamily="34" charset="0"/>
            </a:pPr>
            <a:r>
              <a:rPr lang="en-US" altLang="zh-CN" sz="2800" b="1" dirty="0">
                <a:latin typeface="Arial" panose="020B0604020202020204" pitchFamily="34" charset="0"/>
              </a:rPr>
              <a:t>P3:  Living habits improvement</a:t>
            </a:r>
            <a:endParaRPr lang="zh-CN" altLang="en-US" sz="2800" b="1" dirty="0">
              <a:solidFill>
                <a:schemeClr val="tx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179" name="稻壳儿小白白(http://dwz.cn/Wu2UP)"/>
          <p:cNvSpPr/>
          <p:nvPr/>
        </p:nvSpPr>
        <p:spPr>
          <a:xfrm flipH="1">
            <a:off x="6933248" y="2793683"/>
            <a:ext cx="1085850" cy="627062"/>
          </a:xfrm>
          <a:prstGeom prst="line">
            <a:avLst/>
          </a:prstGeom>
          <a:ln w="12700" cap="flat" cmpd="sng">
            <a:solidFill>
              <a:srgbClr val="ADBACA"/>
            </a:solidFill>
            <a:prstDash val="sysDot"/>
            <a:headEnd type="oval" w="med" len="med"/>
            <a:tailEnd type="oval" w="med" len="med"/>
          </a:ln>
        </p:spPr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7171" grpId="0" bldLvl="0" animBg="1"/>
      <p:bldP spid="7172" grpId="0" bldLvl="0" animBg="1"/>
      <p:bldP spid="7173" grpId="0"/>
      <p:bldP spid="7176" grpId="0"/>
      <p:bldP spid="7177" grpId="0"/>
      <p:bldP spid="717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0" y="0"/>
            <a:ext cx="12197080" cy="68541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39140" y="699770"/>
            <a:ext cx="62585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Point 1: Using medicine</a:t>
            </a:r>
            <a:endParaRPr lang="en-US" altLang="zh-CN" sz="2800"/>
          </a:p>
        </p:txBody>
      </p:sp>
      <p:sp>
        <p:nvSpPr>
          <p:cNvPr id="7" name="文本框 6"/>
          <p:cNvSpPr txBox="1"/>
          <p:nvPr/>
        </p:nvSpPr>
        <p:spPr>
          <a:xfrm>
            <a:off x="6593840" y="1721485"/>
            <a:ext cx="494284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Orlistat 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A. lost 0.35 kg and lost 2.53 kg of fat &gt; placebo(0.6kg)(Chanoine et al., 2005).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B. Maintained two-thirds of their weight loss (Davidson, 1999).</a:t>
            </a:r>
            <a:endParaRPr lang="en-US" altLang="zh-CN" sz="2400"/>
          </a:p>
        </p:txBody>
      </p:sp>
      <p:pic>
        <p:nvPicPr>
          <p:cNvPr id="8" name="图片 7" descr="orlistat-120m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140" y="1930400"/>
            <a:ext cx="4763770" cy="357314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0" y="0"/>
            <a:ext cx="12197080" cy="68541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39140" y="699770"/>
            <a:ext cx="62585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Counterargument to Point 1</a:t>
            </a:r>
            <a:endParaRPr lang="en-US" altLang="zh-CN" sz="2800"/>
          </a:p>
        </p:txBody>
      </p:sp>
      <p:sp>
        <p:nvSpPr>
          <p:cNvPr id="7" name="文本框 6"/>
          <p:cNvSpPr txBox="1"/>
          <p:nvPr/>
        </p:nvSpPr>
        <p:spPr>
          <a:xfrm>
            <a:off x="6997700" y="2088515"/>
            <a:ext cx="402590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 A. Limited kinds of medicine: Orlistat and metformin (Apovian, 2016).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B. Regain weight &amp; lost only 5.56 kg/2 years (J. Capella and R. Capella, 2003).</a:t>
            </a:r>
            <a:endParaRPr lang="en-US" altLang="zh-CN" sz="2400"/>
          </a:p>
        </p:txBody>
      </p:sp>
      <p:pic>
        <p:nvPicPr>
          <p:cNvPr id="5" name="图片 4" descr="images (1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340" y="2014855"/>
            <a:ext cx="5034915" cy="332041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45" y="635"/>
            <a:ext cx="12197080" cy="6854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5955" y="715010"/>
            <a:ext cx="680656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ym typeface="+mn-ea"/>
              </a:rPr>
              <a:t>Point 2: Bariatric Surgery</a:t>
            </a:r>
            <a:endParaRPr lang="en-US" altLang="zh-CN" sz="2800"/>
          </a:p>
          <a:p>
            <a:endParaRPr lang="en-US" altLang="zh-CN" sz="2800"/>
          </a:p>
        </p:txBody>
      </p:sp>
      <p:sp>
        <p:nvSpPr>
          <p:cNvPr id="7" name="文本框 6"/>
          <p:cNvSpPr txBox="1"/>
          <p:nvPr/>
        </p:nvSpPr>
        <p:spPr>
          <a:xfrm>
            <a:off x="7462520" y="2139950"/>
            <a:ext cx="393446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A. Effects last longer by enhanced satiety(Apovian, 2016).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B. 70% ~ 80% complications resolved </a:t>
            </a:r>
            <a:r>
              <a:rPr lang="en-US" altLang="zh-CN" sz="2400">
                <a:sym typeface="+mn-ea"/>
              </a:rPr>
              <a:t>(Black, 2013).</a:t>
            </a:r>
            <a:endParaRPr lang="en-US" altLang="zh-CN" sz="2400"/>
          </a:p>
        </p:txBody>
      </p:sp>
      <p:pic>
        <p:nvPicPr>
          <p:cNvPr id="8" name="图片 7" descr="nurses-patients-care-procedure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85" y="1676400"/>
            <a:ext cx="6175375" cy="41179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45" y="635"/>
            <a:ext cx="12197080" cy="6854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5955" y="715010"/>
            <a:ext cx="68065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ym typeface="+mn-ea"/>
              </a:rPr>
              <a:t>Counterargument to Point 2</a:t>
            </a:r>
            <a:endParaRPr lang="en-US" altLang="zh-CN" sz="2800"/>
          </a:p>
        </p:txBody>
      </p:sp>
      <p:sp>
        <p:nvSpPr>
          <p:cNvPr id="7" name="文本框 6"/>
          <p:cNvSpPr txBox="1"/>
          <p:nvPr/>
        </p:nvSpPr>
        <p:spPr>
          <a:xfrm>
            <a:off x="7462520" y="2139950"/>
            <a:ext cx="358648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A.  Limitations: Substance abuse(Inge et al., 2004).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B. Post-bariatric surgery care.</a:t>
            </a:r>
            <a:r>
              <a:rPr lang="en-US" altLang="zh-CN" sz="2400">
                <a:sym typeface="+mn-ea"/>
              </a:rPr>
              <a:t> (Apovian, 2016).</a:t>
            </a:r>
            <a:endParaRPr lang="en-US" altLang="zh-CN" sz="2400"/>
          </a:p>
        </p:txBody>
      </p:sp>
      <p:pic>
        <p:nvPicPr>
          <p:cNvPr id="9" name="图片 8" descr="images (2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890" y="1716405"/>
            <a:ext cx="5210810" cy="346773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1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2537</Words>
  <Application>WPS 演示</Application>
  <PresentationFormat>宽屏</PresentationFormat>
  <Paragraphs>177</Paragraphs>
  <Slides>16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Arial</vt:lpstr>
      <vt:lpstr>SimSun</vt:lpstr>
      <vt:lpstr>Wingdings</vt:lpstr>
      <vt:lpstr>Microsoft YaHei</vt:lpstr>
      <vt:lpstr>Wingdings</vt:lpstr>
      <vt:lpstr>Arial Unicode MS</vt:lpstr>
      <vt:lpstr>Calibri</vt:lpstr>
      <vt:lpstr>Office 主题​​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湛</cp:lastModifiedBy>
  <cp:revision>165</cp:revision>
  <dcterms:created xsi:type="dcterms:W3CDTF">2019-06-19T02:08:00Z</dcterms:created>
  <dcterms:modified xsi:type="dcterms:W3CDTF">2020-12-04T18:41:34Z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